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trulline" TargetMode="External"/><Relationship Id="rId13" Type="http://schemas.openxmlformats.org/officeDocument/2006/relationships/hyperlink" Target="https://en.wikipedia.org/wiki/Pyrophosphate" TargetMode="External"/><Relationship Id="rId18" Type="http://schemas.openxmlformats.org/officeDocument/2006/relationships/hyperlink" Target="https://en.wikipedia.org/wiki/Urea" TargetMode="External"/><Relationship Id="rId3" Type="http://schemas.openxmlformats.org/officeDocument/2006/relationships/hyperlink" Target="https://en.wikipedia.org/wiki/Carbamoyl_phosphate" TargetMode="External"/><Relationship Id="rId7" Type="http://schemas.openxmlformats.org/officeDocument/2006/relationships/hyperlink" Target="https://en.wikipedia.org/wiki/Ornithine" TargetMode="External"/><Relationship Id="rId12" Type="http://schemas.openxmlformats.org/officeDocument/2006/relationships/hyperlink" Target="https://en.wikipedia.org/wiki/Adenosine_monophosphate" TargetMode="External"/><Relationship Id="rId17" Type="http://schemas.openxmlformats.org/officeDocument/2006/relationships/hyperlink" Target="https://en.wikipedia.org/wiki/Argininosuccinate_lyase" TargetMode="External"/><Relationship Id="rId2" Type="http://schemas.openxmlformats.org/officeDocument/2006/relationships/hyperlink" Target="https://en.wikipedia.org/wiki/Adenosine_triphosphate" TargetMode="External"/><Relationship Id="rId16" Type="http://schemas.openxmlformats.org/officeDocument/2006/relationships/hyperlink" Target="https://en.wikipedia.org/wiki/Fumar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rbamoyl_phosphate_synthetase_I" TargetMode="External"/><Relationship Id="rId11" Type="http://schemas.openxmlformats.org/officeDocument/2006/relationships/hyperlink" Target="https://en.wikipedia.org/wiki/Arginosuccinic_acid" TargetMode="External"/><Relationship Id="rId5" Type="http://schemas.openxmlformats.org/officeDocument/2006/relationships/hyperlink" Target="https://en.wikipedia.org/wiki/Phosphate#Biochemistry_of_phosphates" TargetMode="External"/><Relationship Id="rId15" Type="http://schemas.openxmlformats.org/officeDocument/2006/relationships/hyperlink" Target="https://en.wikipedia.org/wiki/Arginine" TargetMode="External"/><Relationship Id="rId10" Type="http://schemas.openxmlformats.org/officeDocument/2006/relationships/hyperlink" Target="https://en.wikipedia.org/wiki/Aspartic_acid" TargetMode="External"/><Relationship Id="rId19" Type="http://schemas.openxmlformats.org/officeDocument/2006/relationships/hyperlink" Target="https://en.wikipedia.org/wiki/Arginase_1" TargetMode="External"/><Relationship Id="rId4" Type="http://schemas.openxmlformats.org/officeDocument/2006/relationships/hyperlink" Target="https://en.wikipedia.org/wiki/Adenosine_diphosphate" TargetMode="External"/><Relationship Id="rId9" Type="http://schemas.openxmlformats.org/officeDocument/2006/relationships/hyperlink" Target="https://en.wikipedia.org/wiki/Ornithine_transcarbamylase" TargetMode="External"/><Relationship Id="rId14" Type="http://schemas.openxmlformats.org/officeDocument/2006/relationships/hyperlink" Target="https://en.wikipedia.org/wiki/Argininosuccinate_syntheta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Urea cycle and its significance</a:t>
            </a:r>
            <a:endParaRPr lang="en-GB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2286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GB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7641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The urea cycle is the first metabolic pathway to be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elucidated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The cycle is known as </a:t>
            </a:r>
            <a:r>
              <a:rPr lang="en-IN" sz="2800" b="1" dirty="0" err="1" smtClean="0">
                <a:latin typeface="Arial" pitchFamily="34" charset="0"/>
                <a:cs typeface="Arial" pitchFamily="34" charset="0"/>
              </a:rPr>
              <a:t>krebs-Henseleit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 urea cycle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Urea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is the major end product in Nitrogen metabolism in humans and mammals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en-IN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the product of oxidative deamination reaction, is toxic in even small amount and must be removed from the body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Urea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cycle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is also known as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Ornithine cycle is the conversion reactions of NH</a:t>
            </a:r>
            <a:r>
              <a:rPr lang="en-IN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into urea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4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Significance of Urea Cycle</a:t>
            </a:r>
            <a:endParaRPr lang="en-GB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The Urea cycle or the 'Ammonia detox cycle' is the process of removal of ammonia from the body.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Ammonia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is the end product of protein metabolism, which is toxic to the human body, especially the CNS.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Hence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Ammonia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is converted into a harmless water soluble compound called 'urea' which is expelled through urine.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4"/>
          <a:stretch/>
        </p:blipFill>
        <p:spPr bwMode="auto">
          <a:xfrm>
            <a:off x="158970" y="1905000"/>
            <a:ext cx="8826061" cy="45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latin typeface="Arial" pitchFamily="34" charset="0"/>
                <a:cs typeface="Arial" pitchFamily="34" charset="0"/>
              </a:rPr>
              <a:t>This reaction occur in liver (certain occur in cytosol and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mitochondria)</a:t>
            </a:r>
          </a:p>
          <a:p>
            <a:pPr algn="just">
              <a:lnSpc>
                <a:spcPct val="150000"/>
              </a:lnSpc>
            </a:pPr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urea is transported to the kidney where it is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excreted.</a:t>
            </a:r>
          </a:p>
          <a:p>
            <a:pPr algn="just">
              <a:lnSpc>
                <a:spcPct val="150000"/>
              </a:lnSpc>
            </a:pPr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overall urea formation reaction is :-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IN" b="1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IN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CO</a:t>
            </a:r>
            <a:r>
              <a:rPr lang="en-IN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+ 3ATP ---&gt; urea + H</a:t>
            </a:r>
            <a:r>
              <a:rPr lang="en-IN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+ 3 ADP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Steps of Urea Cycle</a:t>
            </a:r>
            <a:endParaRPr lang="en-GB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Formation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Carbamoyl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Phosphate 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Synthesis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Citrulline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 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Synthesis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Argininosuccinate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 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Cleavage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Argininosuccinate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 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Cleavage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of Arginine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0850"/>
              </p:ext>
            </p:extLst>
          </p:nvPr>
        </p:nvGraphicFramePr>
        <p:xfrm>
          <a:off x="228600" y="1595386"/>
          <a:ext cx="8534400" cy="4791336"/>
        </p:xfrm>
        <a:graphic>
          <a:graphicData uri="http://schemas.openxmlformats.org/drawingml/2006/table">
            <a:tbl>
              <a:tblPr/>
              <a:tblGrid>
                <a:gridCol w="838200"/>
                <a:gridCol w="2362200"/>
                <a:gridCol w="2133600"/>
                <a:gridCol w="1493520"/>
                <a:gridCol w="1706880"/>
              </a:tblGrid>
              <a:tr h="379838">
                <a:tc gridSpan="5"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Reactions of the urea cycle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98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Step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Reactants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Products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Catalyzed by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94959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NH</a:t>
                      </a:r>
                      <a:r>
                        <a:rPr lang="en-GB" sz="1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 HCO</a:t>
                      </a:r>
                      <a:r>
                        <a:rPr lang="en-GB" sz="1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GB" sz="1600" b="1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+ 2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 tooltip="Adenosine triphosphate"/>
                        </a:rPr>
                        <a:t>ATP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dirty="0" err="1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Carbamoyl phosphate"/>
                        </a:rPr>
                        <a:t>carbamoyl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Carbamoyl phosphate"/>
                        </a:rPr>
                        <a:t> phosphate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+ 2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tooltip="Adenosine diphosphate"/>
                        </a:rPr>
                        <a:t>ADP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 tooltip="Phosphate"/>
                        </a:rPr>
                        <a:t>P</a:t>
                      </a:r>
                      <a:r>
                        <a:rPr lang="en-GB" sz="1600" b="1" u="none" strike="noStrike" baseline="-25000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 tooltip="Phosphate"/>
                        </a:rPr>
                        <a:t>i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 tooltip="Carbamoyl phosphate synthetase I"/>
                        </a:rPr>
                        <a:t>CPS1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mitochondria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49595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dirty="0" err="1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Carbamoyl phosphate"/>
                        </a:rPr>
                        <a:t>carbamoyl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Carbamoyl phosphate"/>
                        </a:rPr>
                        <a:t> phosphate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 tooltip="Ornithine"/>
                        </a:rPr>
                        <a:t>ornithine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dirty="0" err="1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 tooltip="Citrulline"/>
                        </a:rPr>
                        <a:t>citrulline</a:t>
                      </a:r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+ P</a:t>
                      </a:r>
                      <a:r>
                        <a:rPr lang="en-GB" sz="16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9" tooltip="Ornithine transcarbamylase"/>
                        </a:rPr>
                        <a:t>OTC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mitochondria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64716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 tooltip="Citrulline"/>
                        </a:rPr>
                        <a:t>citrulline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0" tooltip="Aspartic acid"/>
                        </a:rPr>
                        <a:t>aspartate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 tooltip="Adenosine triphosphate"/>
                        </a:rPr>
                        <a:t>ATP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 tooltip="Arginosuccinic acid"/>
                        </a:rPr>
                        <a:t>argininosuccinate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2" tooltip="Adenosine monophosphate"/>
                        </a:rPr>
                        <a:t>AMP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3" tooltip="Pyrophosphate"/>
                        </a:rPr>
                        <a:t>PP</a:t>
                      </a:r>
                      <a:r>
                        <a:rPr lang="en-GB" sz="1600" b="1" u="none" strike="noStrike" baseline="-2500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3" tooltip="Pyrophosphate"/>
                        </a:rPr>
                        <a:t>i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dirty="0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4" tooltip="Argininosuccinate synthetase"/>
                        </a:rPr>
                        <a:t>ASS</a:t>
                      </a:r>
                      <a:endParaRPr lang="en-GB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cytosol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64716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 tooltip="Arginosuccinic acid"/>
                        </a:rPr>
                        <a:t>argininosuccinate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5" tooltip="Arginine"/>
                        </a:rPr>
                        <a:t>Arg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6" tooltip="Fumarate"/>
                        </a:rPr>
                        <a:t>fumarate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7" tooltip="Argininosuccinate lyase"/>
                        </a:rPr>
                        <a:t>ASL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cytosol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64716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5" tooltip="Arginine"/>
                        </a:rPr>
                        <a:t>Arg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 H</a:t>
                      </a:r>
                      <a:r>
                        <a:rPr lang="en-GB" sz="1600" b="1" baseline="-25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 tooltip="Ornithine"/>
                        </a:rPr>
                        <a:t>ornithine</a:t>
                      </a:r>
                      <a:r>
                        <a:rPr lang="en-GB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 + </a:t>
                      </a:r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8" tooltip="Urea"/>
                        </a:rPr>
                        <a:t>urea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>
                          <a:solidFill>
                            <a:srgbClr val="0B0080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9" tooltip="Arginase 1"/>
                        </a:rPr>
                        <a:t>ARG1</a:t>
                      </a:r>
                      <a:endParaRPr lang="en-GB" sz="16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cytosol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" y="155337"/>
            <a:ext cx="8835284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2286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" y="152400"/>
            <a:ext cx="8826061" cy="66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174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Urea cycle and its significance</vt:lpstr>
      <vt:lpstr>Introduction</vt:lpstr>
      <vt:lpstr>PowerPoint Presentation</vt:lpstr>
      <vt:lpstr>Steps of Urea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Urea Cycle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Urea cycle and its significance</dc:title>
  <dc:creator>Kamaraj Kennedy</dc:creator>
  <cp:lastModifiedBy>HP</cp:lastModifiedBy>
  <cp:revision>8</cp:revision>
  <dcterms:created xsi:type="dcterms:W3CDTF">2006-08-16T00:00:00Z</dcterms:created>
  <dcterms:modified xsi:type="dcterms:W3CDTF">2017-10-06T03:40:14Z</dcterms:modified>
</cp:coreProperties>
</file>